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7" r:id="rId2"/>
    <p:sldId id="256" r:id="rId3"/>
    <p:sldId id="257" r:id="rId4"/>
    <p:sldId id="258" r:id="rId5"/>
    <p:sldId id="259" r:id="rId6"/>
    <p:sldId id="261" r:id="rId7"/>
    <p:sldId id="263" r:id="rId8"/>
    <p:sldId id="266"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89B6B59-FE0B-4FE0-8890-BA6BD84DC3C4}" type="datetimeFigureOut">
              <a:rPr lang="ar-IQ" smtClean="0"/>
              <a:t>21/04/1440</a:t>
            </a:fld>
            <a:endParaRPr lang="ar-IQ"/>
          </a:p>
        </p:txBody>
      </p:sp>
      <p:sp>
        <p:nvSpPr>
          <p:cNvPr id="17" name="Footer Placeholder 16"/>
          <p:cNvSpPr>
            <a:spLocks noGrp="1"/>
          </p:cNvSpPr>
          <p:nvPr>
            <p:ph type="ftr" sz="quarter" idx="11"/>
          </p:nvPr>
        </p:nvSpPr>
        <p:spPr/>
        <p:txBody>
          <a:bodyPr/>
          <a:lstStyle/>
          <a:p>
            <a:endParaRPr lang="ar-IQ"/>
          </a:p>
        </p:txBody>
      </p:sp>
      <p:sp>
        <p:nvSpPr>
          <p:cNvPr id="29" name="Slide Number Placeholder 28"/>
          <p:cNvSpPr>
            <a:spLocks noGrp="1"/>
          </p:cNvSpPr>
          <p:nvPr>
            <p:ph type="sldNum" sz="quarter" idx="12"/>
          </p:nvPr>
        </p:nvSpPr>
        <p:spPr/>
        <p:txBody>
          <a:bodyPr/>
          <a:lstStyle/>
          <a:p>
            <a:fld id="{B0FB8D94-C21A-428D-86CA-0DC3DC9A7D6F}" type="slidenum">
              <a:rPr lang="ar-IQ" smtClean="0"/>
              <a:t>‹#›</a:t>
            </a:fld>
            <a:endParaRPr lang="ar-IQ"/>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9B6B59-FE0B-4FE0-8890-BA6BD84DC3C4}"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9B6B59-FE0B-4FE0-8890-BA6BD84DC3C4}"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9B6B59-FE0B-4FE0-8890-BA6BD84DC3C4}"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89B6B59-FE0B-4FE0-8890-BA6BD84DC3C4}"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a:xfrm>
            <a:off x="7924800" y="6416675"/>
            <a:ext cx="762000" cy="365125"/>
          </a:xfrm>
        </p:spPr>
        <p:txBody>
          <a:bodyPr/>
          <a:lstStyle/>
          <a:p>
            <a:fld id="{B0FB8D94-C21A-428D-86CA-0DC3DC9A7D6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89B6B59-FE0B-4FE0-8890-BA6BD84DC3C4}" type="datetimeFigureOut">
              <a:rPr lang="ar-IQ" smtClean="0"/>
              <a:t>21/04/1440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89B6B59-FE0B-4FE0-8890-BA6BD84DC3C4}" type="datetimeFigureOut">
              <a:rPr lang="ar-IQ" smtClean="0"/>
              <a:t>21/04/1440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89B6B59-FE0B-4FE0-8890-BA6BD84DC3C4}" type="datetimeFigureOut">
              <a:rPr lang="ar-IQ" smtClean="0"/>
              <a:t>21/04/1440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9B6B59-FE0B-4FE0-8890-BA6BD84DC3C4}" type="datetimeFigureOut">
              <a:rPr lang="ar-IQ" smtClean="0"/>
              <a:t>21/04/1440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89B6B59-FE0B-4FE0-8890-BA6BD84DC3C4}" type="datetimeFigureOut">
              <a:rPr lang="ar-IQ" smtClean="0"/>
              <a:t>21/04/1440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89B6B59-FE0B-4FE0-8890-BA6BD84DC3C4}" type="datetimeFigureOut">
              <a:rPr lang="ar-IQ" smtClean="0"/>
              <a:t>21/04/1440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B0FB8D94-C21A-428D-86CA-0DC3DC9A7D6F}"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89B6B59-FE0B-4FE0-8890-BA6BD84DC3C4}" type="datetimeFigureOut">
              <a:rPr lang="ar-IQ" smtClean="0"/>
              <a:t>21/04/1440</a:t>
            </a:fld>
            <a:endParaRPr lang="ar-IQ"/>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IQ"/>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0FB8D94-C21A-428D-86CA-0DC3DC9A7D6F}"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18658"/>
          </a:xfrm>
        </p:spPr>
        <p:txBody>
          <a:bodyPr/>
          <a:lstStyle/>
          <a:p>
            <a:pPr>
              <a:spcAft>
                <a:spcPts val="800"/>
              </a:spcAft>
            </a:pPr>
            <a:r>
              <a:rPr lang="en-US" sz="2400" dirty="0">
                <a:ea typeface="Calibri"/>
                <a:cs typeface="Arial"/>
              </a:rPr>
              <a:t> </a:t>
            </a:r>
            <a:r>
              <a:rPr lang="en-US" sz="4800" b="1" cap="all" dirty="0">
                <a:solidFill>
                  <a:srgbClr val="FF0000"/>
                </a:solidFill>
                <a:latin typeface="Tw Cen MT"/>
              </a:rPr>
              <a:t>The cell biology </a:t>
            </a:r>
            <a:r>
              <a:rPr lang="en-US" sz="4800" b="1" cap="all" dirty="0" smtClean="0">
                <a:solidFill>
                  <a:srgbClr val="FF0000"/>
                </a:solidFill>
                <a:latin typeface="Tw Cen MT"/>
              </a:rPr>
              <a:t>lab 13</a:t>
            </a:r>
            <a:r>
              <a:rPr lang="en-US" sz="2400" dirty="0">
                <a:ea typeface="Calibri"/>
                <a:cs typeface="Arial"/>
              </a:rPr>
              <a:t/>
            </a:r>
            <a:br>
              <a:rPr lang="en-US" sz="2400" dirty="0">
                <a:ea typeface="Calibri"/>
                <a:cs typeface="Arial"/>
              </a:rPr>
            </a:br>
            <a:r>
              <a:rPr lang="en-US" b="1" spc="-100" dirty="0">
                <a:solidFill>
                  <a:srgbClr val="000099"/>
                </a:solidFill>
                <a:latin typeface="Times New Roman"/>
                <a:ea typeface="Arial Unicode MS"/>
                <a:cs typeface="Arial"/>
              </a:rPr>
              <a:t>Cell culture techniques</a:t>
            </a:r>
            <a:r>
              <a:rPr lang="en-US" sz="2400" dirty="0">
                <a:ea typeface="Calibri"/>
                <a:cs typeface="Arial"/>
              </a:rPr>
              <a:t/>
            </a:r>
            <a:br>
              <a:rPr lang="en-US" sz="2400" dirty="0">
                <a:ea typeface="Calibri"/>
                <a:cs typeface="Arial"/>
              </a:rPr>
            </a:br>
            <a:endParaRPr lang="ar-IQ" dirty="0"/>
          </a:p>
        </p:txBody>
      </p:sp>
    </p:spTree>
    <p:extLst>
      <p:ext uri="{BB962C8B-B14F-4D97-AF65-F5344CB8AC3E}">
        <p14:creationId xmlns:p14="http://schemas.microsoft.com/office/powerpoint/2010/main" val="2035799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457200" y="274638"/>
            <a:ext cx="8229600" cy="5170586"/>
          </a:xfrm>
        </p:spPr>
        <p:txBody>
          <a:bodyPr>
            <a:normAutofit fontScale="90000"/>
          </a:bodyPr>
          <a:lstStyle/>
          <a:p>
            <a:pPr algn="l"/>
            <a:r>
              <a:rPr lang="en-US" dirty="0"/>
              <a:t> </a:t>
            </a:r>
            <a:r>
              <a:rPr lang="en-US" dirty="0">
                <a:cs typeface="+mn-cs"/>
              </a:rPr>
              <a:t/>
            </a:r>
            <a:br>
              <a:rPr lang="en-US" dirty="0">
                <a:cs typeface="+mn-cs"/>
              </a:rPr>
            </a:br>
            <a:r>
              <a:rPr lang="en-US" dirty="0">
                <a:cs typeface="+mn-cs"/>
              </a:rPr>
              <a:t/>
            </a:r>
            <a:br>
              <a:rPr lang="en-US" dirty="0">
                <a:cs typeface="+mn-cs"/>
              </a:rPr>
            </a:br>
            <a:r>
              <a:rPr lang="en-US" b="1" u="sng" dirty="0">
                <a:solidFill>
                  <a:srgbClr val="FFFF00"/>
                </a:solidFill>
                <a:cs typeface="+mn-cs"/>
              </a:rPr>
              <a:t>Cell culture:</a:t>
            </a:r>
            <a:r>
              <a:rPr lang="en-US" u="sng" dirty="0">
                <a:solidFill>
                  <a:srgbClr val="FFFF00"/>
                </a:solidFill>
                <a:cs typeface="+mn-cs"/>
              </a:rPr>
              <a:t> </a:t>
            </a:r>
            <a:r>
              <a:rPr lang="en-US" dirty="0">
                <a:solidFill>
                  <a:srgbClr val="FFFF00"/>
                </a:solidFill>
                <a:cs typeface="+mn-cs"/>
              </a:rPr>
              <a:t> is the process by which prokaryotic, eukaryotic or plant cells are grown under controlled conditions.</a:t>
            </a:r>
            <a:br>
              <a:rPr lang="en-US" dirty="0">
                <a:solidFill>
                  <a:srgbClr val="FFFF00"/>
                </a:solidFill>
                <a:cs typeface="+mn-cs"/>
              </a:rPr>
            </a:br>
            <a:r>
              <a:rPr lang="en-US" dirty="0">
                <a:solidFill>
                  <a:srgbClr val="FFFF00"/>
                </a:solidFill>
                <a:cs typeface="+mn-cs"/>
              </a:rPr>
              <a:t>Cell culture refers to the removal of cells from an animal or plant and their subsequent growth in a favorable artificial environment</a:t>
            </a:r>
            <a:r>
              <a:rPr lang="en-US" dirty="0">
                <a:cs typeface="+mn-cs"/>
              </a:rPr>
              <a:t>.</a:t>
            </a:r>
            <a:br>
              <a:rPr lang="en-US" dirty="0">
                <a:cs typeface="+mn-cs"/>
              </a:rPr>
            </a:br>
            <a:endParaRPr lang="ar-IQ" dirty="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26130"/>
          </a:xfrm>
        </p:spPr>
        <p:txBody>
          <a:bodyPr>
            <a:normAutofit fontScale="90000"/>
          </a:bodyPr>
          <a:lstStyle/>
          <a:p>
            <a:pPr lvl="0" algn="l" rtl="0"/>
            <a:r>
              <a:rPr lang="en-US" dirty="0"/>
              <a:t/>
            </a:r>
            <a:br>
              <a:rPr lang="en-US" dirty="0"/>
            </a:br>
            <a:r>
              <a:rPr lang="en-US" dirty="0">
                <a:solidFill>
                  <a:srgbClr val="FFFF00"/>
                </a:solidFill>
                <a:cs typeface="+mn-cs"/>
              </a:rPr>
              <a:t>The cells may be removed from the tissue directly and disaggregated by enzymatic or mechanical means before cultivation, or they may be derived from a cell line or cell strain that has already been already established.</a:t>
            </a:r>
            <a:br>
              <a:rPr lang="en-US" dirty="0">
                <a:solidFill>
                  <a:srgbClr val="FFFF00"/>
                </a:solidFill>
                <a:cs typeface="+mn-cs"/>
              </a:rPr>
            </a:br>
            <a:r>
              <a:rPr lang="en-US" dirty="0">
                <a:solidFill>
                  <a:srgbClr val="FFFF00"/>
                </a:solidFill>
                <a:cs typeface="+mn-cs"/>
              </a:rPr>
              <a:t> </a:t>
            </a:r>
            <a:r>
              <a:rPr lang="en-US" dirty="0">
                <a:solidFill>
                  <a:srgbClr val="FFFF00"/>
                </a:solidFill>
              </a:rPr>
              <a:t/>
            </a:r>
            <a:br>
              <a:rPr lang="en-US" dirty="0">
                <a:solidFill>
                  <a:srgbClr val="FFFF00"/>
                </a:solidFill>
              </a:rPr>
            </a:br>
            <a:endParaRPr lang="ar-IQ"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2" cstate="print"/>
          <a:srcRect/>
          <a:stretch>
            <a:fillRect/>
          </a:stretch>
        </p:blipFill>
        <p:spPr bwMode="auto">
          <a:xfrm>
            <a:off x="971600" y="260648"/>
            <a:ext cx="7344816" cy="659735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060848"/>
            <a:ext cx="9144000" cy="2952328"/>
          </a:xfrm>
        </p:spPr>
        <p:txBody>
          <a:bodyPr>
            <a:noAutofit/>
          </a:bodyPr>
          <a:lstStyle/>
          <a:p>
            <a:pPr algn="l"/>
            <a:r>
              <a:rPr lang="en-US" sz="3200" b="1" dirty="0">
                <a:solidFill>
                  <a:srgbClr val="FFFF00"/>
                </a:solidFill>
              </a:rPr>
              <a:t>The morphology of Cells in Culture</a:t>
            </a:r>
            <a:r>
              <a:rPr lang="en-US" sz="3200" dirty="0">
                <a:solidFill>
                  <a:srgbClr val="FFFF00"/>
                </a:solidFill>
              </a:rPr>
              <a:t/>
            </a:r>
            <a:br>
              <a:rPr lang="en-US" sz="3200" dirty="0">
                <a:solidFill>
                  <a:srgbClr val="FFFF00"/>
                </a:solidFill>
              </a:rPr>
            </a:br>
            <a:r>
              <a:rPr lang="en-US" sz="3200" dirty="0">
                <a:solidFill>
                  <a:srgbClr val="FFFF00"/>
                </a:solidFill>
              </a:rPr>
              <a:t>The cells in culture can be divided in to </a:t>
            </a:r>
            <a:r>
              <a:rPr lang="en-US" sz="3200" b="1" dirty="0">
                <a:solidFill>
                  <a:srgbClr val="FFFF00"/>
                </a:solidFill>
              </a:rPr>
              <a:t>three basic categories</a:t>
            </a:r>
            <a:r>
              <a:rPr lang="en-US" sz="3200" dirty="0">
                <a:solidFill>
                  <a:srgbClr val="FFFF00"/>
                </a:solidFill>
              </a:rPr>
              <a:t> based on their </a:t>
            </a:r>
            <a:r>
              <a:rPr lang="en-US" sz="3200" b="1" dirty="0">
                <a:solidFill>
                  <a:srgbClr val="FFFF00"/>
                </a:solidFill>
              </a:rPr>
              <a:t>shape</a:t>
            </a:r>
            <a:r>
              <a:rPr lang="en-US" sz="3200" dirty="0">
                <a:solidFill>
                  <a:srgbClr val="FFFF00"/>
                </a:solidFill>
              </a:rPr>
              <a:t> and </a:t>
            </a:r>
            <a:r>
              <a:rPr lang="en-US" sz="3200" b="1" dirty="0">
                <a:solidFill>
                  <a:srgbClr val="FFFF00"/>
                </a:solidFill>
              </a:rPr>
              <a:t>appearance</a:t>
            </a:r>
            <a:r>
              <a:rPr lang="en-US" sz="3200" dirty="0">
                <a:solidFill>
                  <a:srgbClr val="FFFF00"/>
                </a:solidFill>
              </a:rPr>
              <a:t> (i.e., morphology):</a:t>
            </a:r>
            <a:br>
              <a:rPr lang="en-US" sz="3200" dirty="0">
                <a:solidFill>
                  <a:srgbClr val="FFFF00"/>
                </a:solidFill>
              </a:rPr>
            </a:br>
            <a:r>
              <a:rPr lang="en-US" sz="3200" b="1" dirty="0">
                <a:solidFill>
                  <a:srgbClr val="FFFF00"/>
                </a:solidFill>
              </a:rPr>
              <a:t>1-</a:t>
            </a:r>
            <a:r>
              <a:rPr lang="en-US" sz="3200" dirty="0">
                <a:solidFill>
                  <a:srgbClr val="FFFF00"/>
                </a:solidFill>
              </a:rPr>
              <a:t> </a:t>
            </a:r>
            <a:r>
              <a:rPr lang="en-US" sz="3200" b="1" u="sng" dirty="0">
                <a:solidFill>
                  <a:srgbClr val="FFFF00"/>
                </a:solidFill>
              </a:rPr>
              <a:t>Fibroblastic (or fibroblast-like): </a:t>
            </a:r>
            <a:r>
              <a:rPr lang="en-US" sz="3200" dirty="0">
                <a:solidFill>
                  <a:srgbClr val="FFFF00"/>
                </a:solidFill>
              </a:rPr>
              <a:t>cells are bipolar or multipolar, have elongated </a:t>
            </a:r>
            <a:r>
              <a:rPr lang="en-US" sz="3200" dirty="0" smtClean="0">
                <a:solidFill>
                  <a:srgbClr val="FFFF00"/>
                </a:solidFill>
              </a:rPr>
              <a:t>shapes, </a:t>
            </a:r>
            <a:r>
              <a:rPr lang="en-US" sz="3200" dirty="0">
                <a:solidFill>
                  <a:srgbClr val="FFFF00"/>
                </a:solidFill>
              </a:rPr>
              <a:t>and grow attached to a substrate</a:t>
            </a:r>
            <a:r>
              <a:rPr lang="en-US" sz="3200" dirty="0" smtClean="0">
                <a:solidFill>
                  <a:srgbClr val="FFFF00"/>
                </a:solidFill>
              </a:rPr>
              <a:t>.</a:t>
            </a:r>
            <a:br>
              <a:rPr lang="en-US" sz="3200" dirty="0" smtClean="0">
                <a:solidFill>
                  <a:srgbClr val="FFFF00"/>
                </a:solidFill>
              </a:rPr>
            </a:br>
            <a:r>
              <a:rPr lang="en-US" sz="2800" dirty="0">
                <a:solidFill>
                  <a:srgbClr val="FFFF00"/>
                </a:solidFill>
              </a:rPr>
              <a:t>2- </a:t>
            </a:r>
            <a:r>
              <a:rPr lang="en-US" sz="2800" u="sng" dirty="0">
                <a:solidFill>
                  <a:srgbClr val="FFFF00"/>
                </a:solidFill>
              </a:rPr>
              <a:t>Epithelial-like</a:t>
            </a:r>
            <a:r>
              <a:rPr lang="en-US" sz="2800" dirty="0">
                <a:solidFill>
                  <a:srgbClr val="FFFF00"/>
                </a:solidFill>
              </a:rPr>
              <a:t>: cells are polygonal in shape with more regular dimensions, and grow attached to a substrate in discrete patches.</a:t>
            </a:r>
            <a:br>
              <a:rPr lang="en-US" sz="2800" dirty="0">
                <a:solidFill>
                  <a:srgbClr val="FFFF00"/>
                </a:solidFill>
              </a:rPr>
            </a:br>
            <a:r>
              <a:rPr lang="en-US" sz="2800" dirty="0">
                <a:solidFill>
                  <a:srgbClr val="FFFF00"/>
                </a:solidFill>
              </a:rPr>
              <a:t>3-</a:t>
            </a:r>
            <a:r>
              <a:rPr lang="en-US" sz="2800" u="sng" dirty="0">
                <a:solidFill>
                  <a:srgbClr val="FFFF00"/>
                </a:solidFill>
              </a:rPr>
              <a:t> Lymphoblast-like: </a:t>
            </a:r>
            <a:r>
              <a:rPr lang="en-US" sz="2800" dirty="0">
                <a:solidFill>
                  <a:srgbClr val="FFFF00"/>
                </a:solidFill>
              </a:rPr>
              <a:t>cells are spherical in shape and usually grown in suspension without attaching to a surface.</a:t>
            </a:r>
            <a:br>
              <a:rPr lang="en-US" sz="2800" dirty="0">
                <a:solidFill>
                  <a:srgbClr val="FFFF00"/>
                </a:solidFill>
              </a:rPr>
            </a:br>
            <a:r>
              <a:rPr lang="en-US" sz="3200" dirty="0">
                <a:solidFill>
                  <a:srgbClr val="FFFF00"/>
                </a:solidFill>
              </a:rPr>
              <a:t/>
            </a:r>
            <a:br>
              <a:rPr lang="en-US" sz="3200" dirty="0">
                <a:solidFill>
                  <a:srgbClr val="FFFF00"/>
                </a:solidFill>
              </a:rPr>
            </a:br>
            <a:endParaRPr lang="ar-IQ" sz="3200" dirty="0">
              <a:solidFill>
                <a:srgbClr val="FFFF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764704"/>
            <a:ext cx="9144000" cy="4104456"/>
          </a:xfrm>
        </p:spPr>
        <p:txBody>
          <a:bodyPr>
            <a:noAutofit/>
          </a:bodyPr>
          <a:lstStyle/>
          <a:p>
            <a:pPr algn="l"/>
            <a:r>
              <a:rPr lang="en-US" sz="2400" b="1" dirty="0">
                <a:solidFill>
                  <a:srgbClr val="FFFF00"/>
                </a:solidFill>
              </a:rPr>
              <a:t>((Culture Conditions))</a:t>
            </a:r>
            <a:r>
              <a:rPr lang="en-US" sz="2400" dirty="0">
                <a:solidFill>
                  <a:srgbClr val="FFFF00"/>
                </a:solidFill>
                <a:cs typeface="+mn-cs"/>
              </a:rPr>
              <a:t/>
            </a:r>
            <a:br>
              <a:rPr lang="en-US" sz="2400" dirty="0">
                <a:solidFill>
                  <a:srgbClr val="FFFF00"/>
                </a:solidFill>
                <a:cs typeface="+mn-cs"/>
              </a:rPr>
            </a:br>
            <a:r>
              <a:rPr lang="en-US" sz="2400" dirty="0">
                <a:solidFill>
                  <a:srgbClr val="FFFF00"/>
                </a:solidFill>
                <a:cs typeface="+mn-cs"/>
              </a:rPr>
              <a:t>    The culture conditions are vary widely for each cell type, but the artificial environment in which the cells are cultured invariably consists of a suitable vessel containing the following:</a:t>
            </a:r>
            <a:br>
              <a:rPr lang="en-US" sz="2400" dirty="0">
                <a:solidFill>
                  <a:srgbClr val="FFFF00"/>
                </a:solidFill>
                <a:cs typeface="+mn-cs"/>
              </a:rPr>
            </a:br>
            <a:r>
              <a:rPr lang="en-US" sz="2800" b="1" dirty="0">
                <a:solidFill>
                  <a:srgbClr val="FF0000"/>
                </a:solidFill>
                <a:cs typeface="+mn-cs"/>
              </a:rPr>
              <a:t>1-</a:t>
            </a:r>
            <a:r>
              <a:rPr lang="en-US" sz="2800" dirty="0">
                <a:solidFill>
                  <a:srgbClr val="FF0000"/>
                </a:solidFill>
                <a:cs typeface="+mn-cs"/>
              </a:rPr>
              <a:t> A substrate or medium that supplies the essential nutrients (amino acids, carbohydrates, vitamins, minerals</a:t>
            </a:r>
            <a:r>
              <a:rPr lang="en-US" sz="2800" dirty="0" smtClean="0">
                <a:solidFill>
                  <a:srgbClr val="FF0000"/>
                </a:solidFill>
                <a:cs typeface="+mn-cs"/>
              </a:rPr>
              <a:t>).</a:t>
            </a:r>
            <a:br>
              <a:rPr lang="en-US" sz="2800" dirty="0" smtClean="0">
                <a:solidFill>
                  <a:srgbClr val="FF0000"/>
                </a:solidFill>
                <a:cs typeface="+mn-cs"/>
              </a:rPr>
            </a:br>
            <a:r>
              <a:rPr lang="en-US" sz="2800" dirty="0">
                <a:solidFill>
                  <a:srgbClr val="FF0000"/>
                </a:solidFill>
              </a:rPr>
              <a:t>2- Growth factors.</a:t>
            </a:r>
            <a:br>
              <a:rPr lang="en-US" sz="2800" dirty="0">
                <a:solidFill>
                  <a:srgbClr val="FF0000"/>
                </a:solidFill>
              </a:rPr>
            </a:br>
            <a:r>
              <a:rPr lang="en-US" sz="2800" dirty="0">
                <a:solidFill>
                  <a:srgbClr val="FF0000"/>
                </a:solidFill>
              </a:rPr>
              <a:t>3- Hormones.</a:t>
            </a:r>
            <a:br>
              <a:rPr lang="en-US" sz="2800" dirty="0">
                <a:solidFill>
                  <a:srgbClr val="FF0000"/>
                </a:solidFill>
              </a:rPr>
            </a:br>
            <a:r>
              <a:rPr lang="en-US" sz="2800" dirty="0">
                <a:solidFill>
                  <a:srgbClr val="FF0000"/>
                </a:solidFill>
              </a:rPr>
              <a:t>4- Gases (O</a:t>
            </a:r>
            <a:r>
              <a:rPr lang="en-US" sz="2800" baseline="-25000" dirty="0">
                <a:solidFill>
                  <a:srgbClr val="FF0000"/>
                </a:solidFill>
              </a:rPr>
              <a:t>2 </a:t>
            </a:r>
            <a:r>
              <a:rPr lang="en-US" sz="2800" dirty="0">
                <a:solidFill>
                  <a:srgbClr val="FF0000"/>
                </a:solidFill>
              </a:rPr>
              <a:t>, CO</a:t>
            </a:r>
            <a:r>
              <a:rPr lang="en-US" sz="2800" baseline="-25000" dirty="0">
                <a:solidFill>
                  <a:srgbClr val="FF0000"/>
                </a:solidFill>
              </a:rPr>
              <a:t>2</a:t>
            </a:r>
            <a:r>
              <a:rPr lang="en-US" sz="2800" dirty="0">
                <a:solidFill>
                  <a:srgbClr val="FF0000"/>
                </a:solidFill>
              </a:rPr>
              <a:t>).</a:t>
            </a:r>
            <a:br>
              <a:rPr lang="en-US" sz="2800" dirty="0">
                <a:solidFill>
                  <a:srgbClr val="FF0000"/>
                </a:solidFill>
              </a:rPr>
            </a:br>
            <a:r>
              <a:rPr lang="en-US" sz="2800" dirty="0">
                <a:solidFill>
                  <a:srgbClr val="FF0000"/>
                </a:solidFill>
              </a:rPr>
              <a:t>5- A regulated </a:t>
            </a:r>
            <a:r>
              <a:rPr lang="en-US" sz="2800" dirty="0" err="1">
                <a:solidFill>
                  <a:srgbClr val="FF0000"/>
                </a:solidFill>
              </a:rPr>
              <a:t>physico</a:t>
            </a:r>
            <a:r>
              <a:rPr lang="en-US" sz="2800" dirty="0">
                <a:solidFill>
                  <a:srgbClr val="FF0000"/>
                </a:solidFill>
              </a:rPr>
              <a:t>-chemical environment (pH, osmotic pressure, temperature).</a:t>
            </a:r>
            <a:r>
              <a:rPr lang="en-US" sz="2800" dirty="0">
                <a:solidFill>
                  <a:srgbClr val="FF0000"/>
                </a:solidFill>
                <a:cs typeface="+mn-cs"/>
              </a:rPr>
              <a:t/>
            </a:r>
            <a:br>
              <a:rPr lang="en-US" sz="2800" dirty="0">
                <a:solidFill>
                  <a:srgbClr val="FF0000"/>
                </a:solidFill>
                <a:cs typeface="+mn-cs"/>
              </a:rPr>
            </a:br>
            <a:endParaRPr lang="ar-IQ" sz="2800" dirty="0">
              <a:solidFill>
                <a:srgbClr val="FF0000"/>
              </a:solidFill>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492896"/>
            <a:ext cx="9144000" cy="936104"/>
          </a:xfrm>
        </p:spPr>
        <p:txBody>
          <a:bodyPr>
            <a:normAutofit fontScale="90000"/>
          </a:bodyPr>
          <a:lstStyle/>
          <a:p>
            <a:pPr algn="l"/>
            <a:r>
              <a:rPr lang="en-US" b="1" dirty="0">
                <a:solidFill>
                  <a:srgbClr val="FF0000"/>
                </a:solidFill>
              </a:rPr>
              <a:t> </a:t>
            </a:r>
            <a:r>
              <a:rPr lang="en-US" sz="2400" b="1" dirty="0">
                <a:solidFill>
                  <a:srgbClr val="FF0000"/>
                </a:solidFill>
              </a:rPr>
              <a:t>((Types of cell culture))</a:t>
            </a:r>
            <a:r>
              <a:rPr lang="en-US" sz="2400" dirty="0">
                <a:solidFill>
                  <a:srgbClr val="FF0000"/>
                </a:solidFill>
                <a:cs typeface="+mn-cs"/>
              </a:rPr>
              <a:t/>
            </a:r>
            <a:br>
              <a:rPr lang="en-US" sz="2400" dirty="0">
                <a:solidFill>
                  <a:srgbClr val="FF0000"/>
                </a:solidFill>
                <a:cs typeface="+mn-cs"/>
              </a:rPr>
            </a:br>
            <a:r>
              <a:rPr lang="en-US" sz="2400" b="1" dirty="0">
                <a:solidFill>
                  <a:srgbClr val="FF0000"/>
                </a:solidFill>
                <a:cs typeface="+mn-cs"/>
              </a:rPr>
              <a:t>1- </a:t>
            </a:r>
            <a:r>
              <a:rPr lang="en-US" sz="2400" b="1" u="sng" dirty="0">
                <a:solidFill>
                  <a:srgbClr val="FF0000"/>
                </a:solidFill>
                <a:cs typeface="+mn-cs"/>
              </a:rPr>
              <a:t>Primary cell culture</a:t>
            </a:r>
            <a:r>
              <a:rPr lang="en-US" sz="2400" b="1" dirty="0">
                <a:solidFill>
                  <a:srgbClr val="FF0000"/>
                </a:solidFill>
                <a:cs typeface="+mn-cs"/>
              </a:rPr>
              <a:t>: </a:t>
            </a:r>
            <a:r>
              <a:rPr lang="en-US" sz="2400" dirty="0">
                <a:solidFill>
                  <a:srgbClr val="FF0000"/>
                </a:solidFill>
                <a:cs typeface="+mn-cs"/>
              </a:rPr>
              <a:t>This is the maintenance of growth of cells dissociated from the parental tissue (such as kidney or liver). The primary cell culture could be of two types </a:t>
            </a:r>
            <a:r>
              <a:rPr lang="ar-IQ" sz="2400" dirty="0" smtClean="0">
                <a:solidFill>
                  <a:srgbClr val="FF0000"/>
                </a:solidFill>
                <a:cs typeface="+mn-cs"/>
              </a:rPr>
              <a:t/>
            </a:r>
            <a:br>
              <a:rPr lang="ar-IQ" sz="2400" dirty="0" smtClean="0">
                <a:solidFill>
                  <a:srgbClr val="FF0000"/>
                </a:solidFill>
                <a:cs typeface="+mn-cs"/>
              </a:rPr>
            </a:br>
            <a:r>
              <a:rPr lang="ar-IQ" sz="2400" dirty="0" smtClean="0">
                <a:solidFill>
                  <a:srgbClr val="FF0000"/>
                </a:solidFill>
                <a:cs typeface="+mn-cs"/>
              </a:rPr>
              <a:t>   </a:t>
            </a:r>
            <a:r>
              <a:rPr lang="en-US" sz="2400" b="1" dirty="0" smtClean="0">
                <a:solidFill>
                  <a:srgbClr val="FF0000"/>
                </a:solidFill>
                <a:cs typeface="+mn-cs"/>
              </a:rPr>
              <a:t>depending </a:t>
            </a:r>
            <a:r>
              <a:rPr lang="en-US" sz="2400" b="1" dirty="0">
                <a:solidFill>
                  <a:srgbClr val="FF0000"/>
                </a:solidFill>
                <a:cs typeface="+mn-cs"/>
              </a:rPr>
              <a:t>upon the kind of cells in culture</a:t>
            </a:r>
            <a:r>
              <a:rPr lang="en-US" sz="2400" b="1" dirty="0">
                <a:cs typeface="+mn-cs"/>
              </a:rPr>
              <a:t>:</a:t>
            </a:r>
            <a:r>
              <a:rPr lang="en-US" sz="2400" dirty="0">
                <a:cs typeface="+mn-cs"/>
              </a:rPr>
              <a:t/>
            </a:r>
            <a:br>
              <a:rPr lang="en-US" sz="2400" dirty="0">
                <a:cs typeface="+mn-cs"/>
              </a:rPr>
            </a:br>
            <a:r>
              <a:rPr lang="en-US" sz="2700" dirty="0">
                <a:solidFill>
                  <a:srgbClr val="FFC000"/>
                </a:solidFill>
              </a:rPr>
              <a:t>A. </a:t>
            </a:r>
            <a:r>
              <a:rPr lang="en-US" sz="2700" u="sng" dirty="0">
                <a:solidFill>
                  <a:srgbClr val="FFC000"/>
                </a:solidFill>
              </a:rPr>
              <a:t>Adherent cells:</a:t>
            </a:r>
            <a:r>
              <a:rPr lang="en-US" sz="2700" dirty="0">
                <a:solidFill>
                  <a:srgbClr val="FFC000"/>
                </a:solidFill>
              </a:rPr>
              <a:t> are usually derived from tissues of organs such as kidney where they are immobile and embedded in connective tissue.</a:t>
            </a:r>
            <a:br>
              <a:rPr lang="en-US" sz="2700" dirty="0">
                <a:solidFill>
                  <a:srgbClr val="FFC000"/>
                </a:solidFill>
              </a:rPr>
            </a:br>
            <a:r>
              <a:rPr lang="en-US" sz="2700" dirty="0">
                <a:solidFill>
                  <a:srgbClr val="FFC000"/>
                </a:solidFill>
              </a:rPr>
              <a:t>B. </a:t>
            </a:r>
            <a:r>
              <a:rPr lang="en-US" sz="2700" u="sng" dirty="0">
                <a:solidFill>
                  <a:srgbClr val="FFC000"/>
                </a:solidFill>
              </a:rPr>
              <a:t>Suspension cells:</a:t>
            </a:r>
            <a:r>
              <a:rPr lang="en-US" sz="2700" dirty="0">
                <a:solidFill>
                  <a:srgbClr val="FFC000"/>
                </a:solidFill>
              </a:rPr>
              <a:t> are derived from cells of the blood system because these cells are also suspended in </a:t>
            </a:r>
            <a:r>
              <a:rPr lang="ar-IQ" sz="2700" dirty="0" smtClean="0">
                <a:solidFill>
                  <a:srgbClr val="FFC000"/>
                </a:solidFill>
              </a:rPr>
              <a:t/>
            </a:r>
            <a:br>
              <a:rPr lang="ar-IQ" sz="2700" dirty="0" smtClean="0">
                <a:solidFill>
                  <a:srgbClr val="FFC000"/>
                </a:solidFill>
              </a:rPr>
            </a:br>
            <a:r>
              <a:rPr lang="en-US" sz="2700" dirty="0" smtClean="0">
                <a:solidFill>
                  <a:srgbClr val="FFC000"/>
                </a:solidFill>
              </a:rPr>
              <a:t>plasma </a:t>
            </a:r>
            <a:r>
              <a:rPr lang="en-US" sz="2700" dirty="0">
                <a:solidFill>
                  <a:srgbClr val="FFC000"/>
                </a:solidFill>
              </a:rPr>
              <a:t>in vitro e.g. lymphocytes</a:t>
            </a:r>
            <a:r>
              <a:rPr lang="en-US" sz="24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a:t>
            </a:r>
            <a:br>
              <a:rPr lang="en-US" sz="24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n-US" sz="2400" dirty="0">
                <a:solidFill>
                  <a:srgbClr val="C00000"/>
                </a:solidFill>
              </a:rPr>
              <a:t>2-</a:t>
            </a:r>
            <a:r>
              <a:rPr lang="en-US" sz="2400" u="sng" dirty="0">
                <a:solidFill>
                  <a:srgbClr val="C00000"/>
                </a:solidFill>
              </a:rPr>
              <a:t> Secondary cell cultures</a:t>
            </a:r>
            <a:r>
              <a:rPr lang="en-US" sz="2400" dirty="0">
                <a:solidFill>
                  <a:srgbClr val="C00000"/>
                </a:solidFill>
              </a:rPr>
              <a:t>: When a primary culture is sub-cultured, it becomes known as secondary culture or cell line. The process involves removing the growth media and disassociating the adhered cells (usually enzymatically). </a:t>
            </a:r>
            <a:br>
              <a:rPr lang="en-US" sz="2400" dirty="0">
                <a:solidFill>
                  <a:srgbClr val="C00000"/>
                </a:solidFill>
              </a:rPr>
            </a:br>
            <a:endParaRPr lang="ar-IQ" sz="2400" dirty="0">
              <a:solidFill>
                <a:srgbClr val="C00000"/>
              </a:solidFill>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543" y="2924944"/>
            <a:ext cx="9100457" cy="1224136"/>
          </a:xfrm>
        </p:spPr>
        <p:txBody>
          <a:bodyPr>
            <a:normAutofit fontScale="90000"/>
          </a:bodyPr>
          <a:lstStyle/>
          <a:p>
            <a:pPr algn="l">
              <a:lnSpc>
                <a:spcPct val="150000"/>
              </a:lnSpc>
            </a:pPr>
            <a:r>
              <a:rPr lang="en-US" sz="3100" b="1" dirty="0">
                <a:solidFill>
                  <a:srgbClr val="FFFF00"/>
                </a:solidFill>
              </a:rPr>
              <a:t>((Applications of Cell Culture))</a:t>
            </a:r>
            <a:r>
              <a:rPr lang="en-US" sz="3100" dirty="0">
                <a:solidFill>
                  <a:srgbClr val="C00000"/>
                </a:solidFill>
                <a:cs typeface="+mn-cs"/>
              </a:rPr>
              <a:t/>
            </a:r>
            <a:br>
              <a:rPr lang="en-US" sz="3100" dirty="0">
                <a:solidFill>
                  <a:srgbClr val="C00000"/>
                </a:solidFill>
                <a:cs typeface="+mn-cs"/>
              </a:rPr>
            </a:br>
            <a:r>
              <a:rPr lang="en-US" sz="2700" b="1" dirty="0">
                <a:solidFill>
                  <a:srgbClr val="C00000"/>
                </a:solidFill>
                <a:cs typeface="+mn-cs"/>
              </a:rPr>
              <a:t>1-</a:t>
            </a:r>
            <a:r>
              <a:rPr lang="en-US" sz="2700" dirty="0">
                <a:solidFill>
                  <a:srgbClr val="C00000"/>
                </a:solidFill>
                <a:cs typeface="+mn-cs"/>
              </a:rPr>
              <a:t> Providing excellent model systems for studying the normal physiology and biochemistry of cells.</a:t>
            </a:r>
            <a:br>
              <a:rPr lang="en-US" sz="2700" dirty="0">
                <a:solidFill>
                  <a:srgbClr val="C00000"/>
                </a:solidFill>
                <a:cs typeface="+mn-cs"/>
              </a:rPr>
            </a:br>
            <a:r>
              <a:rPr lang="en-US" sz="2700" b="1" dirty="0">
                <a:solidFill>
                  <a:srgbClr val="C00000"/>
                </a:solidFill>
                <a:cs typeface="+mn-cs"/>
              </a:rPr>
              <a:t>2-</a:t>
            </a:r>
            <a:r>
              <a:rPr lang="en-US" sz="2700" dirty="0">
                <a:solidFill>
                  <a:srgbClr val="C00000"/>
                </a:solidFill>
                <a:cs typeface="+mn-cs"/>
              </a:rPr>
              <a:t> Studying the effects of drugs and toxic compounds on the cells, and mutagenesis and carcinogenesis</a:t>
            </a:r>
            <a:r>
              <a:rPr lang="en-US" sz="2700" dirty="0" smtClean="0">
                <a:solidFill>
                  <a:srgbClr val="C00000"/>
                </a:solidFill>
                <a:cs typeface="+mn-cs"/>
              </a:rPr>
              <a:t>.</a:t>
            </a:r>
            <a:br>
              <a:rPr lang="en-US" sz="2700" dirty="0" smtClean="0">
                <a:solidFill>
                  <a:srgbClr val="C00000"/>
                </a:solidFill>
                <a:cs typeface="+mn-cs"/>
              </a:rPr>
            </a:br>
            <a:r>
              <a:rPr lang="en-US" sz="2700" b="1" dirty="0">
                <a:solidFill>
                  <a:srgbClr val="C00000"/>
                </a:solidFill>
              </a:rPr>
              <a:t>3-</a:t>
            </a:r>
            <a:r>
              <a:rPr lang="en-US" sz="2700" dirty="0">
                <a:solidFill>
                  <a:srgbClr val="C00000"/>
                </a:solidFill>
              </a:rPr>
              <a:t> Used in drug screening and development, and large scale manufacturing of biological compounds (e.g., vaccines, therapeutic proteins). </a:t>
            </a:r>
            <a:br>
              <a:rPr lang="en-US" sz="2700" dirty="0">
                <a:solidFill>
                  <a:srgbClr val="C00000"/>
                </a:solidFill>
              </a:rPr>
            </a:br>
            <a:r>
              <a:rPr lang="en-US" sz="3100" dirty="0">
                <a:solidFill>
                  <a:srgbClr val="C00000"/>
                </a:solidFill>
              </a:rPr>
              <a:t> </a:t>
            </a:r>
            <a:br>
              <a:rPr lang="en-US" sz="3100" dirty="0">
                <a:solidFill>
                  <a:srgbClr val="C00000"/>
                </a:solidFill>
              </a:rPr>
            </a:br>
            <a:r>
              <a:rPr lang="en-US" sz="3600" dirty="0">
                <a:solidFill>
                  <a:prstClr val="black"/>
                </a:solidFill>
              </a:rPr>
              <a:t> </a:t>
            </a:r>
            <a:br>
              <a:rPr lang="en-US" sz="3600" dirty="0">
                <a:solidFill>
                  <a:prstClr val="black"/>
                </a:solidFill>
              </a:rPr>
            </a:br>
            <a:r>
              <a:rPr lang="en-US" sz="3600" dirty="0">
                <a:cs typeface="+mn-cs"/>
              </a:rPr>
              <a:t/>
            </a:r>
            <a:br>
              <a:rPr lang="en-US" sz="3600" dirty="0">
                <a:cs typeface="+mn-cs"/>
              </a:rPr>
            </a:br>
            <a:endParaRPr lang="ar-IQ" sz="3600" dirty="0">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TotalTime>
  <Words>23</Words>
  <Application>Microsoft Office PowerPoint</Application>
  <PresentationFormat>On-screen Show (4:3)</PresentationFormat>
  <Paragraphs>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 The cell biology lab 13 Cell culture techniques </vt:lpstr>
      <vt:lpstr>   Cell culture:  is the process by which prokaryotic, eukaryotic or plant cells are grown under controlled conditions. Cell culture refers to the removal of cells from an animal or plant and their subsequent growth in a favorable artificial environment. </vt:lpstr>
      <vt:lpstr> The cells may be removed from the tissue directly and disaggregated by enzymatic or mechanical means before cultivation, or they may be derived from a cell line or cell strain that has already been already established.   </vt:lpstr>
      <vt:lpstr>PowerPoint Presentation</vt:lpstr>
      <vt:lpstr>The morphology of Cells in Culture The cells in culture can be divided in to three basic categories based on their shape and appearance (i.e., morphology): 1- Fibroblastic (or fibroblast-like): cells are bipolar or multipolar, have elongated shapes, and grow attached to a substrate. 2- Epithelial-like: cells are polygonal in shape with more regular dimensions, and grow attached to a substrate in discrete patches. 3- Lymphoblast-like: cells are spherical in shape and usually grown in suspension without attaching to a surface.  </vt:lpstr>
      <vt:lpstr>((Culture Conditions))     The culture conditions are vary widely for each cell type, but the artificial environment in which the cells are cultured invariably consists of a suitable vessel containing the following: 1- A substrate or medium that supplies the essential nutrients (amino acids, carbohydrates, vitamins, minerals). 2- Growth factors. 3- Hormones. 4- Gases (O2 , CO2). 5- A regulated physico-chemical environment (pH, osmotic pressure, temperature). </vt:lpstr>
      <vt:lpstr> ((Types of cell culture)) 1- Primary cell culture: This is the maintenance of growth of cells dissociated from the parental tissue (such as kidney or liver). The primary cell culture could be of two types     depending upon the kind of cells in culture: A. Adherent cells: are usually derived from tissues of organs such as kidney where they are immobile and embedded in connective tissue. B. Suspension cells: are derived from cells of the blood system because these cells are also suspended in  plasma in vitro e.g. lymphocytes. 2- Secondary cell cultures: When a primary culture is sub-cultured, it becomes known as secondary culture or cell line. The process involves removing the growth media and disassociating the adhered cells (usually enzymatically).  </vt:lpstr>
      <vt:lpstr>((Applications of Cell Culture)) 1- Providing excellent model systems for studying the normal physiology and biochemistry of cells. 2- Studying the effects of drugs and toxic compounds on the cells, and mutagenesis and carcinogenesis. 3- Used in drug screening and development, and large scale manufacturing of biological compounds (e.g., vaccines, therapeutic proteins).       </vt:lpstr>
    </vt:vector>
  </TitlesOfParts>
  <Company>By DR.Ahmed Saker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culture techniques Cell culture:  is the process by which prokaryotic, eukaryotic or plant cells are grown under controlled conditions. Cell culture refers to the removal of cells from an animal or plant and their subsequent growth in a favorable artificial environment.</dc:title>
  <dc:creator>ZANIB</dc:creator>
  <cp:lastModifiedBy>Nice</cp:lastModifiedBy>
  <cp:revision>6</cp:revision>
  <dcterms:created xsi:type="dcterms:W3CDTF">2018-09-08T13:46:38Z</dcterms:created>
  <dcterms:modified xsi:type="dcterms:W3CDTF">2018-12-29T11:16:17Z</dcterms:modified>
</cp:coreProperties>
</file>